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66" r:id="rId10"/>
    <p:sldId id="267" r:id="rId11"/>
    <p:sldId id="268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63" r:id="rId24"/>
    <p:sldId id="264" r:id="rId25"/>
    <p:sldId id="265" r:id="rId26"/>
    <p:sldId id="269" r:id="rId27"/>
    <p:sldId id="270" r:id="rId28"/>
    <p:sldId id="271" r:id="rId29"/>
    <p:sldId id="272" r:id="rId30"/>
    <p:sldId id="273" r:id="rId31"/>
    <p:sldId id="274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41"/>
      <p:bold r:id="rId42"/>
    </p:embeddedFont>
    <p:embeddedFont>
      <p:font typeface="Roboto Slab" pitchFamily="2" charset="0"/>
      <p:regular r:id="rId43"/>
      <p:bold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hLp7EvbZzSTgnETuUlEorhH01x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783"/>
  </p:normalViewPr>
  <p:slideViewPr>
    <p:cSldViewPr snapToGrid="0" snapToObjects="1">
      <p:cViewPr varScale="1">
        <p:scale>
          <a:sx n="162" d="100"/>
          <a:sy n="162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58257929f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58257929f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12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8257929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58257929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256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8257929f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8257929f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538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58257929f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58257929fd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910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588641cb6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588641cb6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616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58257929f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58257929f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3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58257929f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58257929f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962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8257929f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58257929f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9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8257929f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58257929f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195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8257929f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58257929fd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39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588641cb6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1588641cb6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58257929f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58257929f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16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58257929f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58257929fd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438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8257929fd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8257929fd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512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6703a3848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156703a3848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88641cb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88641cb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449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588641cb6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588641cb6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8257929f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58257929f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58257929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58257929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8257929f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8257929f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58257929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58257929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58257929f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58257929f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58257929f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58257929f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6703a3848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156703a3848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6703a3848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156703a3848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56703a3848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156703a3848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58337e83f7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158337e83f7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8337e83f7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158337e83f7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8337e83f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158337e83f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88641cb6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1588641cb6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56703a3848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156703a3848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6491aeda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156491aeda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 err="1"/>
              <a:t>六分鐘影片網址：https</a:t>
            </a:r>
            <a:r>
              <a:rPr lang="en" dirty="0"/>
              <a:t>://</a:t>
            </a:r>
            <a:r>
              <a:rPr lang="en" dirty="0" err="1"/>
              <a:t>reurl.cc</a:t>
            </a:r>
            <a:r>
              <a:rPr lang="en" dirty="0"/>
              <a:t>/kE94An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56491aeda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156491aeda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6491aeda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156491aeda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993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58257929f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58257929f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06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45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5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5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5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5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5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5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5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5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5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5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5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5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5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5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4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5" name="Google Shape;65;p54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4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8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0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1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1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48" name="Google Shape;48;p51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49" name="Google Shape;49;p51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" sz="6000" b="1" i="0" u="none" strike="noStrike" cap="none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" name="Google Shape;50;p51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1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2" name="Google Shape;52;p51"/>
          <p:cNvCxnSpPr>
            <a:endCxn id="50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3;p51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54;p51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51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2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2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59" name="Google Shape;59;p5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3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4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Relationship Id="rId9" Type="http://schemas.openxmlformats.org/officeDocument/2006/relationships/image" Target="../media/image3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mgbe_Iz0JK0?feature=oembed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www.youtube.com/watch?v=mgbe_Iz0JK0&amp;ab_channel=%E5%90%B3%E4%BD%B3%E7%91%A9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xfrm>
            <a:off x="2035309" y="936703"/>
            <a:ext cx="6855930" cy="185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愛不「飾」手</a:t>
            </a:r>
            <a:br>
              <a:rPr lang="en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</a:br>
            <a:r>
              <a:rPr lang="en" sz="28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		-</a:t>
            </a:r>
            <a:r>
              <a:rPr lang="en" sz="28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浮空投影</a:t>
            </a:r>
            <a:r>
              <a:rPr lang="zh-TW" altLang="en-US" sz="28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戒指穿戴展示系統</a:t>
            </a:r>
            <a:endParaRPr sz="32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71" name="Google Shape;71;p1"/>
          <p:cNvSpPr txBox="1"/>
          <p:nvPr/>
        </p:nvSpPr>
        <p:spPr>
          <a:xfrm>
            <a:off x="3054352" y="2791587"/>
            <a:ext cx="1517648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IM23 </a:t>
            </a:r>
            <a:r>
              <a:rPr lang="en" sz="16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第三組</a:t>
            </a:r>
            <a:r>
              <a:rPr lang="en" sz="16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16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72" name="Google Shape;72;p1"/>
          <p:cNvSpPr txBox="1"/>
          <p:nvPr/>
        </p:nvSpPr>
        <p:spPr>
          <a:xfrm>
            <a:off x="4641851" y="2851060"/>
            <a:ext cx="3513408" cy="205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指導老師：江志卿</a:t>
            </a: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 </a:t>
            </a:r>
            <a:r>
              <a:rPr lang="en" sz="17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教授</a:t>
            </a: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15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       </a:t>
            </a:r>
            <a:r>
              <a:rPr lang="en" sz="17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學生：謝享儒</a:t>
            </a:r>
            <a:endParaRPr sz="15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             </a:t>
            </a:r>
            <a:r>
              <a:rPr lang="en" sz="17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張珈綺</a:t>
            </a:r>
            <a:endParaRPr sz="15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             </a:t>
            </a:r>
            <a:r>
              <a:rPr lang="en" sz="17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楊紹妤</a:t>
            </a: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15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　            </a:t>
            </a:r>
            <a:r>
              <a:rPr lang="en" sz="17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吳佳瑩</a:t>
            </a:r>
            <a:endParaRPr sz="15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             </a:t>
            </a:r>
            <a:r>
              <a:rPr lang="en" sz="17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郭儀廷</a:t>
            </a: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 ​</a:t>
            </a:r>
            <a:endParaRPr sz="15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100" b="0" i="0" u="none" strike="noStrike" cap="none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8257929fd_0_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87" name="Google Shape;187;g158257929fd_0_22"/>
          <p:cNvPicPr preferRelativeResize="0"/>
          <p:nvPr/>
        </p:nvPicPr>
        <p:blipFill rotWithShape="1">
          <a:blip r:embed="rId3">
            <a:alphaModFix/>
          </a:blip>
          <a:srcRect l="179" r="179"/>
          <a:stretch/>
        </p:blipFill>
        <p:spPr>
          <a:xfrm>
            <a:off x="591551" y="694725"/>
            <a:ext cx="7960899" cy="43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58257929fd_0_22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註冊</a:t>
            </a:r>
            <a:endParaRPr sz="11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702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58257929fd_0_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94" name="Google Shape;194;g158257929fd_0_17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登入</a:t>
            </a:r>
            <a:endParaRPr sz="11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pic>
        <p:nvPicPr>
          <p:cNvPr id="195" name="Google Shape;195;g158257929fd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76" y="738150"/>
            <a:ext cx="7969449" cy="4342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5614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58257929fd_0_8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49" name="Google Shape;249;g158257929fd_0_84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夥伴資訊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50" name="Google Shape;250;g158257929fd_0_84"/>
          <p:cNvPicPr preferRelativeResize="0"/>
          <p:nvPr/>
        </p:nvPicPr>
        <p:blipFill rotWithShape="1">
          <a:blip r:embed="rId3">
            <a:alphaModFix/>
          </a:blip>
          <a:srcRect l="4263" t="7256" r="5410" b="4137"/>
          <a:stretch/>
        </p:blipFill>
        <p:spPr>
          <a:xfrm>
            <a:off x="962259" y="702526"/>
            <a:ext cx="7219482" cy="4452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5307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8257929fd_0_9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56" name="Google Shape;256;g158257929fd_0_93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更新夥伴資訊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57" name="Google Shape;257;g158257929fd_0_93"/>
          <p:cNvPicPr preferRelativeResize="0"/>
          <p:nvPr/>
        </p:nvPicPr>
        <p:blipFill rotWithShape="1">
          <a:blip r:embed="rId3">
            <a:alphaModFix/>
          </a:blip>
          <a:srcRect t="7007" b="7007"/>
          <a:stretch/>
        </p:blipFill>
        <p:spPr>
          <a:xfrm>
            <a:off x="560808" y="841875"/>
            <a:ext cx="8022385" cy="4239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7138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88641cb69_0_1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63" name="Google Shape;263;g1588641cb69_0_16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廠商首頁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64" name="Google Shape;264;g1588641cb69_0_16"/>
          <p:cNvPicPr preferRelativeResize="0"/>
          <p:nvPr/>
        </p:nvPicPr>
        <p:blipFill rotWithShape="1">
          <a:blip r:embed="rId3">
            <a:alphaModFix/>
          </a:blip>
          <a:srcRect l="2786" t="7007" r="3721" b="7007"/>
          <a:stretch/>
        </p:blipFill>
        <p:spPr>
          <a:xfrm>
            <a:off x="740238" y="698000"/>
            <a:ext cx="7663524" cy="4404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1092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58257929fd_0_7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70" name="Google Shape;270;g158257929fd_0_79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品牌清單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71" name="Google Shape;271;g158257929fd_0_79"/>
          <p:cNvPicPr preferRelativeResize="0"/>
          <p:nvPr/>
        </p:nvPicPr>
        <p:blipFill rotWithShape="1">
          <a:blip r:embed="rId3">
            <a:alphaModFix/>
          </a:blip>
          <a:srcRect l="443" r="1083"/>
          <a:stretch/>
        </p:blipFill>
        <p:spPr>
          <a:xfrm>
            <a:off x="569463" y="715625"/>
            <a:ext cx="8005074" cy="4362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060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58257929fd_0_9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77" name="Google Shape;277;g158257929fd_0_99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新增品牌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78" name="Google Shape;278;g158257929fd_0_99"/>
          <p:cNvPicPr preferRelativeResize="0"/>
          <p:nvPr/>
        </p:nvPicPr>
        <p:blipFill rotWithShape="1">
          <a:blip r:embed="rId3">
            <a:alphaModFix/>
          </a:blip>
          <a:srcRect t="199" b="199"/>
          <a:stretch/>
        </p:blipFill>
        <p:spPr>
          <a:xfrm>
            <a:off x="541475" y="719250"/>
            <a:ext cx="8061051" cy="436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986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8257929fd_0_11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84" name="Google Shape;284;g158257929fd_0_116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品牌資訊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85" name="Google Shape;285;g158257929fd_0_116"/>
          <p:cNvPicPr preferRelativeResize="0"/>
          <p:nvPr/>
        </p:nvPicPr>
        <p:blipFill rotWithShape="1">
          <a:blip r:embed="rId3">
            <a:alphaModFix/>
          </a:blip>
          <a:srcRect t="219" b="219"/>
          <a:stretch/>
        </p:blipFill>
        <p:spPr>
          <a:xfrm>
            <a:off x="568101" y="723450"/>
            <a:ext cx="8007798" cy="4348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877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58257929fd_0_1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91" name="Google Shape;291;g158257929fd_0_111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更新品牌資訊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92" name="Google Shape;292;g158257929fd_0_111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587050" y="701150"/>
            <a:ext cx="7969900" cy="438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6575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8257929fd_0_10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98" name="Google Shape;298;g158257929fd_0_104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商品清單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9F37C77-3818-BFEF-0B19-83E56AFA7214}"/>
              </a:ext>
            </a:extLst>
          </p:cNvPr>
          <p:cNvGrpSpPr/>
          <p:nvPr/>
        </p:nvGrpSpPr>
        <p:grpSpPr>
          <a:xfrm>
            <a:off x="615039" y="703650"/>
            <a:ext cx="7913923" cy="4359351"/>
            <a:chOff x="595925" y="703650"/>
            <a:chExt cx="7913923" cy="4359351"/>
          </a:xfrm>
        </p:grpSpPr>
        <p:pic>
          <p:nvPicPr>
            <p:cNvPr id="299" name="Google Shape;299;g158257929fd_0_104"/>
            <p:cNvPicPr preferRelativeResize="0"/>
            <p:nvPr/>
          </p:nvPicPr>
          <p:blipFill rotWithShape="1">
            <a:blip r:embed="rId3">
              <a:alphaModFix/>
            </a:blip>
            <a:srcRect l="89" r="99"/>
            <a:stretch/>
          </p:blipFill>
          <p:spPr>
            <a:xfrm>
              <a:off x="595925" y="703650"/>
              <a:ext cx="7913923" cy="4359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B39427E-C8AA-C347-794F-579DBA28E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9193" y="1641289"/>
              <a:ext cx="363600" cy="230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1398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88641cb69_0_4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78" name="Google Shape;78;g1588641cb69_0_49"/>
          <p:cNvGrpSpPr/>
          <p:nvPr/>
        </p:nvGrpSpPr>
        <p:grpSpPr>
          <a:xfrm>
            <a:off x="2395939" y="1474801"/>
            <a:ext cx="473400" cy="473400"/>
            <a:chOff x="1786339" y="1703401"/>
            <a:chExt cx="473400" cy="473400"/>
          </a:xfrm>
        </p:grpSpPr>
        <p:sp>
          <p:nvSpPr>
            <p:cNvPr id="79" name="Google Shape;79;g1588641cb69_0_4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1588641cb69_0_4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" name="Google Shape;81;g1588641cb69_0_49"/>
          <p:cNvGrpSpPr/>
          <p:nvPr/>
        </p:nvGrpSpPr>
        <p:grpSpPr>
          <a:xfrm>
            <a:off x="4957414" y="1474801"/>
            <a:ext cx="473400" cy="473400"/>
            <a:chOff x="3814414" y="1703401"/>
            <a:chExt cx="473400" cy="473400"/>
          </a:xfrm>
        </p:grpSpPr>
        <p:sp>
          <p:nvSpPr>
            <p:cNvPr id="82" name="Google Shape;82;g1588641cb69_0_4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g1588641cb69_0_4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4" name="Google Shape;84;g1588641cb69_0_49"/>
          <p:cNvGrpSpPr/>
          <p:nvPr/>
        </p:nvGrpSpPr>
        <p:grpSpPr>
          <a:xfrm>
            <a:off x="6300539" y="3576300"/>
            <a:ext cx="473400" cy="473400"/>
            <a:chOff x="4852739" y="3576300"/>
            <a:chExt cx="473400" cy="473400"/>
          </a:xfrm>
        </p:grpSpPr>
        <p:sp>
          <p:nvSpPr>
            <p:cNvPr id="85" name="Google Shape;85;g1588641cb69_0_4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1588641cb69_0_4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7" name="Google Shape;87;g1588641cb69_0_49"/>
          <p:cNvGrpSpPr/>
          <p:nvPr/>
        </p:nvGrpSpPr>
        <p:grpSpPr>
          <a:xfrm>
            <a:off x="3662864" y="3576300"/>
            <a:ext cx="473400" cy="473400"/>
            <a:chOff x="2824664" y="3576300"/>
            <a:chExt cx="473400" cy="473400"/>
          </a:xfrm>
        </p:grpSpPr>
        <p:sp>
          <p:nvSpPr>
            <p:cNvPr id="88" name="Google Shape;88;g1588641cb69_0_4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g1588641cb69_0_4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90" name="Google Shape;90;g1588641cb69_0_49"/>
          <p:cNvSpPr txBox="1"/>
          <p:nvPr/>
        </p:nvSpPr>
        <p:spPr>
          <a:xfrm>
            <a:off x="1989450" y="1090600"/>
            <a:ext cx="12864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動機與目的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dirty="0">
              <a:solidFill>
                <a:schemeClr val="dk2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sp>
        <p:nvSpPr>
          <p:cNvPr id="91" name="Google Shape;91;g1588641cb69_0_49"/>
          <p:cNvSpPr txBox="1"/>
          <p:nvPr/>
        </p:nvSpPr>
        <p:spPr>
          <a:xfrm>
            <a:off x="3379225" y="4049700"/>
            <a:ext cx="104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影片介紹</a:t>
            </a:r>
            <a:endParaRPr sz="2000" b="1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dk2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sp>
        <p:nvSpPr>
          <p:cNvPr id="92" name="Google Shape;92;g1588641cb69_0_49"/>
          <p:cNvSpPr txBox="1">
            <a:spLocks noGrp="1"/>
          </p:cNvSpPr>
          <p:nvPr>
            <p:ph type="title"/>
          </p:nvPr>
        </p:nvSpPr>
        <p:spPr>
          <a:xfrm>
            <a:off x="466344" y="347472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目錄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93" name="Google Shape;93;g1588641cb69_0_49"/>
          <p:cNvSpPr txBox="1"/>
          <p:nvPr/>
        </p:nvSpPr>
        <p:spPr>
          <a:xfrm>
            <a:off x="4673775" y="1130500"/>
            <a:ext cx="104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系統說明</a:t>
            </a:r>
            <a:endParaRPr sz="240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dk2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sp>
        <p:nvSpPr>
          <p:cNvPr id="94" name="Google Shape;94;g1588641cb69_0_49"/>
          <p:cNvSpPr txBox="1"/>
          <p:nvPr/>
        </p:nvSpPr>
        <p:spPr>
          <a:xfrm>
            <a:off x="5578150" y="4049700"/>
            <a:ext cx="19182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系統特色與貢獻</a:t>
            </a:r>
            <a:endParaRPr sz="2000" b="1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dk2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grpSp>
        <p:nvGrpSpPr>
          <p:cNvPr id="95" name="Google Shape;95;g1588641cb69_0_49"/>
          <p:cNvGrpSpPr/>
          <p:nvPr/>
        </p:nvGrpSpPr>
        <p:grpSpPr>
          <a:xfrm>
            <a:off x="0" y="1948144"/>
            <a:ext cx="9143719" cy="1566939"/>
            <a:chOff x="0" y="2176800"/>
            <a:chExt cx="7089254" cy="1384100"/>
          </a:xfrm>
        </p:grpSpPr>
        <p:pic>
          <p:nvPicPr>
            <p:cNvPr id="96" name="Google Shape;96;g1588641cb69_0_49"/>
            <p:cNvPicPr preferRelativeResize="0"/>
            <p:nvPr/>
          </p:nvPicPr>
          <p:blipFill rotWithShape="1">
            <a:blip r:embed="rId3">
              <a:alphaModFix/>
            </a:blip>
            <a:srcRect r="33853"/>
            <a:stretch/>
          </p:blipFill>
          <p:spPr>
            <a:xfrm>
              <a:off x="0" y="2176800"/>
              <a:ext cx="6048548" cy="138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g1588641cb69_0_49"/>
            <p:cNvPicPr preferRelativeResize="0"/>
            <p:nvPr/>
          </p:nvPicPr>
          <p:blipFill rotWithShape="1">
            <a:blip r:embed="rId3">
              <a:alphaModFix/>
            </a:blip>
            <a:srcRect l="88618"/>
            <a:stretch/>
          </p:blipFill>
          <p:spPr>
            <a:xfrm>
              <a:off x="6048552" y="2176800"/>
              <a:ext cx="1040701" cy="1384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58257929fd_0_1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05" name="Google Shape;305;g158257929fd_0_126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新增商品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306" name="Google Shape;306;g158257929fd_0_126"/>
          <p:cNvPicPr preferRelativeResize="0"/>
          <p:nvPr/>
        </p:nvPicPr>
        <p:blipFill rotWithShape="1">
          <a:blip r:embed="rId3">
            <a:alphaModFix/>
          </a:blip>
          <a:srcRect t="327" b="337"/>
          <a:stretch/>
        </p:blipFill>
        <p:spPr>
          <a:xfrm>
            <a:off x="567587" y="692725"/>
            <a:ext cx="8008827" cy="4370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639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58257929fd_0_13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12" name="Google Shape;312;g158257929fd_0_132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商品詳細資訊</a:t>
            </a:r>
            <a:r>
              <a:rPr lang="en" sz="20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17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313" name="Google Shape;313;g158257929fd_0_132"/>
          <p:cNvPicPr preferRelativeResize="0"/>
          <p:nvPr/>
        </p:nvPicPr>
        <p:blipFill rotWithShape="1">
          <a:blip r:embed="rId3">
            <a:alphaModFix/>
          </a:blip>
          <a:srcRect t="495" b="504"/>
          <a:stretch/>
        </p:blipFill>
        <p:spPr>
          <a:xfrm>
            <a:off x="583672" y="773151"/>
            <a:ext cx="7976657" cy="4316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8409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58257929fd_0_13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19" name="Google Shape;319;g158257929fd_0_137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更新商品資訊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320" name="Google Shape;320;g158257929fd_0_137"/>
          <p:cNvPicPr preferRelativeResize="0"/>
          <p:nvPr/>
        </p:nvPicPr>
        <p:blipFill rotWithShape="1">
          <a:blip r:embed="rId3">
            <a:alphaModFix/>
          </a:blip>
          <a:srcRect l="455" r="455"/>
          <a:stretch/>
        </p:blipFill>
        <p:spPr>
          <a:xfrm>
            <a:off x="632626" y="713116"/>
            <a:ext cx="7878748" cy="4387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1516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56703a3848_1_5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60" name="Google Shape;160;g156703a3848_1_51"/>
          <p:cNvSpPr txBox="1"/>
          <p:nvPr/>
        </p:nvSpPr>
        <p:spPr>
          <a:xfrm>
            <a:off x="3541646" y="2220450"/>
            <a:ext cx="2060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4800" b="1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顧客端</a:t>
            </a:r>
            <a:endParaRPr sz="4800" b="1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88641cb69_0_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67" name="Google Shape;167;g1588641cb69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950" y="152400"/>
            <a:ext cx="6510664" cy="49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588641cb69_0_1"/>
          <p:cNvSpPr txBox="1"/>
          <p:nvPr/>
        </p:nvSpPr>
        <p:spPr>
          <a:xfrm>
            <a:off x="107674" y="137175"/>
            <a:ext cx="2895721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首頁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r>
              <a:rPr lang="en" sz="24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(</a:t>
            </a:r>
            <a:r>
              <a:rPr lang="en" sz="24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未登入</a:t>
            </a:r>
            <a:r>
              <a:rPr lang="en" sz="24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)</a:t>
            </a:r>
            <a:endParaRPr sz="18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1232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88641cb69_0_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73" name="Google Shape;173;g1588641cb69_0_8"/>
          <p:cNvSpPr txBox="1"/>
          <p:nvPr/>
        </p:nvSpPr>
        <p:spPr>
          <a:xfrm>
            <a:off x="107674" y="137175"/>
            <a:ext cx="5185437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商品詳細資訊</a:t>
            </a:r>
            <a:r>
              <a:rPr lang="en" sz="27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 </a:t>
            </a:r>
            <a:r>
              <a:rPr lang="en" sz="28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(</a:t>
            </a:r>
            <a:r>
              <a:rPr lang="en" sz="28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未登入</a:t>
            </a:r>
            <a:r>
              <a:rPr lang="en" sz="28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)</a:t>
            </a:r>
            <a:endParaRPr sz="18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pic>
        <p:nvPicPr>
          <p:cNvPr id="174" name="Google Shape;174;g1588641cb69_0_8"/>
          <p:cNvPicPr preferRelativeResize="0"/>
          <p:nvPr/>
        </p:nvPicPr>
        <p:blipFill rotWithShape="1">
          <a:blip r:embed="rId3">
            <a:alphaModFix/>
          </a:blip>
          <a:srcRect t="2458"/>
          <a:stretch/>
        </p:blipFill>
        <p:spPr>
          <a:xfrm>
            <a:off x="647113" y="841875"/>
            <a:ext cx="7849774" cy="42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58257929fd_0_1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01" name="Google Shape;201;g158257929fd_0_12"/>
          <p:cNvPicPr preferRelativeResize="0"/>
          <p:nvPr/>
        </p:nvPicPr>
        <p:blipFill>
          <a:blip r:embed="rId3"/>
          <a:srcRect t="1" b="1"/>
          <a:stretch/>
        </p:blipFill>
        <p:spPr>
          <a:xfrm>
            <a:off x="899950" y="713550"/>
            <a:ext cx="7317524" cy="4429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58257929fd_0_12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會員資料</a:t>
            </a:r>
            <a:endParaRPr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8257929fd_0_4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08" name="Google Shape;208;g158257929fd_0_46"/>
          <p:cNvSpPr txBox="1"/>
          <p:nvPr/>
        </p:nvSpPr>
        <p:spPr>
          <a:xfrm>
            <a:off x="107674" y="137175"/>
            <a:ext cx="3356637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修改會員資料</a:t>
            </a:r>
            <a:endParaRPr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9" name="Google Shape;209;g158257929fd_0_46"/>
          <p:cNvPicPr preferRelativeResize="0"/>
          <p:nvPr/>
        </p:nvPicPr>
        <p:blipFill rotWithShape="1">
          <a:blip r:embed="rId3">
            <a:alphaModFix/>
          </a:blip>
          <a:srcRect l="298" r="298"/>
          <a:stretch/>
        </p:blipFill>
        <p:spPr>
          <a:xfrm>
            <a:off x="553275" y="713575"/>
            <a:ext cx="7929549" cy="437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8257929fd_0_5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15" name="Google Shape;215;g158257929fd_0_57"/>
          <p:cNvSpPr txBox="1"/>
          <p:nvPr/>
        </p:nvSpPr>
        <p:spPr>
          <a:xfrm>
            <a:off x="107674" y="137175"/>
            <a:ext cx="6820949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顧客首頁</a:t>
            </a:r>
            <a:endParaRPr sz="1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pic>
        <p:nvPicPr>
          <p:cNvPr id="216" name="Google Shape;216;g158257929fd_0_57"/>
          <p:cNvPicPr preferRelativeResize="0"/>
          <p:nvPr/>
        </p:nvPicPr>
        <p:blipFill rotWithShape="1">
          <a:blip r:embed="rId3">
            <a:alphaModFix/>
          </a:blip>
          <a:srcRect t="534" b="534"/>
          <a:stretch/>
        </p:blipFill>
        <p:spPr>
          <a:xfrm>
            <a:off x="957987" y="732414"/>
            <a:ext cx="7228027" cy="4371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58257929fd_0_5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22" name="Google Shape;222;g158257929fd_0_52"/>
          <p:cNvPicPr preferRelativeResize="0"/>
          <p:nvPr/>
        </p:nvPicPr>
        <p:blipFill rotWithShape="1">
          <a:blip r:embed="rId3">
            <a:alphaModFix/>
          </a:blip>
          <a:srcRect t="169" b="169"/>
          <a:stretch/>
        </p:blipFill>
        <p:spPr>
          <a:xfrm>
            <a:off x="648850" y="753200"/>
            <a:ext cx="7934751" cy="432092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58257929fd_0_52"/>
          <p:cNvSpPr txBox="1"/>
          <p:nvPr/>
        </p:nvSpPr>
        <p:spPr>
          <a:xfrm>
            <a:off x="107675" y="137175"/>
            <a:ext cx="8475926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accent1"/>
              </a:buClr>
              <a:buSzPts val="2000"/>
            </a:pPr>
            <a:r>
              <a:rPr lang="en" altLang="zh-TW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商品詳細資</a:t>
            </a:r>
            <a:r>
              <a:rPr lang="zh-TW" altLang="en-US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訊</a:t>
            </a:r>
            <a:endParaRPr sz="27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/>
          <p:nvPr/>
        </p:nvSpPr>
        <p:spPr>
          <a:xfrm>
            <a:off x="3279509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683338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i="0" u="none" strike="noStrike" cap="none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5888005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" name="Google Shape;105;p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467820" y="3462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b="0" i="0" u="none" strike="noStrike" cap="none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背景</a:t>
            </a: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、</a:t>
            </a:r>
            <a:r>
              <a:rPr lang="en" sz="3600" b="0" i="0" u="none" strike="noStrike" cap="none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動機</a:t>
            </a: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與目的</a:t>
            </a:r>
            <a:endParaRPr sz="16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335925" y="1968611"/>
            <a:ext cx="34071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現況</a:t>
            </a:r>
            <a:endParaRPr sz="26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因疫情大眾逐漸轉為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網路購物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5808050" y="1968600"/>
            <a:ext cx="30000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目的</a:t>
            </a:r>
            <a:endParaRPr sz="26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減少新型冠狀病毒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接觸性傳播的可能</a:t>
            </a:r>
            <a:r>
              <a:rPr lang="en" sz="20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3362737" y="1968600"/>
            <a:ext cx="2545800" cy="145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缺點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商品照片與實際收到可能產生落差</a:t>
            </a:r>
            <a:r>
              <a:rPr lang="en" sz="2000" dirty="0">
                <a:highlight>
                  <a:srgbClr val="EDEBE9"/>
                </a:highlight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8257929fd_0_6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29" name="Google Shape;229;g158257929fd_0_66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模擬配戴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30" name="Google Shape;230;g158257929fd_0_66"/>
          <p:cNvPicPr preferRelativeResize="0"/>
          <p:nvPr/>
        </p:nvPicPr>
        <p:blipFill rotWithShape="1">
          <a:blip r:embed="rId3">
            <a:alphaModFix/>
          </a:blip>
          <a:srcRect l="1181" r="1181"/>
          <a:stretch/>
        </p:blipFill>
        <p:spPr>
          <a:xfrm>
            <a:off x="735980" y="721112"/>
            <a:ext cx="7806798" cy="433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8257929fd_0_7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36" name="Google Shape;236;g158257929fd_0_73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收藏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37" name="Google Shape;237;g158257929fd_0_73"/>
          <p:cNvPicPr preferRelativeResize="0"/>
          <p:nvPr/>
        </p:nvPicPr>
        <p:blipFill rotWithShape="1">
          <a:blip r:embed="rId3">
            <a:alphaModFix/>
          </a:blip>
          <a:srcRect l="1621" t="6437" r="2976" b="9074"/>
          <a:stretch/>
        </p:blipFill>
        <p:spPr>
          <a:xfrm>
            <a:off x="787000" y="783500"/>
            <a:ext cx="7804498" cy="4319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56703a3848_1_1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26" name="Google Shape;326;g156703a3848_1_125"/>
          <p:cNvSpPr txBox="1"/>
          <p:nvPr/>
        </p:nvSpPr>
        <p:spPr>
          <a:xfrm>
            <a:off x="218195" y="238845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戒指模型</a:t>
            </a:r>
            <a:endParaRPr sz="36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327" name="Google Shape;327;g156703a3848_1_125"/>
          <p:cNvSpPr txBox="1"/>
          <p:nvPr/>
        </p:nvSpPr>
        <p:spPr>
          <a:xfrm>
            <a:off x="218200" y="1050475"/>
            <a:ext cx="818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為了避免侵犯版權，戒指模型由組員自行設計、製作。戒指有各種不同的造型及顏色可供顧客挑選。</a:t>
            </a:r>
            <a:endParaRPr sz="17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28" name="Google Shape;328;g156703a3848_1_125"/>
          <p:cNvGrpSpPr/>
          <p:nvPr/>
        </p:nvGrpSpPr>
        <p:grpSpPr>
          <a:xfrm>
            <a:off x="3371063" y="1937700"/>
            <a:ext cx="1982088" cy="1105047"/>
            <a:chOff x="3767463" y="2386988"/>
            <a:chExt cx="1982088" cy="1105047"/>
          </a:xfrm>
        </p:grpSpPr>
        <p:grpSp>
          <p:nvGrpSpPr>
            <p:cNvPr id="329" name="Google Shape;329;g156703a3848_1_125"/>
            <p:cNvGrpSpPr/>
            <p:nvPr/>
          </p:nvGrpSpPr>
          <p:grpSpPr>
            <a:xfrm>
              <a:off x="3767463" y="2386988"/>
              <a:ext cx="1982088" cy="1105047"/>
              <a:chOff x="575038" y="2456800"/>
              <a:chExt cx="1982088" cy="1105047"/>
            </a:xfrm>
          </p:grpSpPr>
          <p:pic>
            <p:nvPicPr>
              <p:cNvPr id="330" name="Google Shape;330;g156703a3848_1_125"/>
              <p:cNvPicPr preferRelativeResize="0"/>
              <p:nvPr/>
            </p:nvPicPr>
            <p:blipFill rotWithShape="1">
              <a:blip r:embed="rId3">
                <a:alphaModFix/>
              </a:blip>
              <a:srcRect l="13911" r="14084"/>
              <a:stretch/>
            </p:blipFill>
            <p:spPr>
              <a:xfrm>
                <a:off x="575038" y="2456800"/>
                <a:ext cx="1982076" cy="110504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31" name="Google Shape;331;g156703a3848_1_125"/>
              <p:cNvGrpSpPr/>
              <p:nvPr/>
            </p:nvGrpSpPr>
            <p:grpSpPr>
              <a:xfrm>
                <a:off x="575050" y="2556225"/>
                <a:ext cx="1982076" cy="906175"/>
                <a:chOff x="1119875" y="1964625"/>
                <a:chExt cx="1982076" cy="906175"/>
              </a:xfrm>
            </p:grpSpPr>
            <p:pic>
              <p:nvPicPr>
                <p:cNvPr id="332" name="Google Shape;332;g156703a3848_1_12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17431" t="15692" r="21406" b="14654"/>
                <a:stretch/>
              </p:blipFill>
              <p:spPr>
                <a:xfrm>
                  <a:off x="1119875" y="1964625"/>
                  <a:ext cx="1982076" cy="9061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3" name="Google Shape;333;g156703a3848_1_12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9124" t="15440" r="9555"/>
                <a:stretch/>
              </p:blipFill>
              <p:spPr>
                <a:xfrm>
                  <a:off x="1193075" y="2034563"/>
                  <a:ext cx="1835674" cy="7663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334" name="Google Shape;334;g156703a3848_1_125"/>
            <p:cNvPicPr preferRelativeResize="0"/>
            <p:nvPr/>
          </p:nvPicPr>
          <p:blipFill rotWithShape="1">
            <a:blip r:embed="rId6">
              <a:alphaModFix/>
            </a:blip>
            <a:srcRect l="8528" t="6112" r="10787"/>
            <a:stretch/>
          </p:blipFill>
          <p:spPr>
            <a:xfrm>
              <a:off x="3788600" y="2486425"/>
              <a:ext cx="1939830" cy="906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" name="Google Shape;335;g156703a3848_1_125"/>
          <p:cNvPicPr preferRelativeResize="0"/>
          <p:nvPr/>
        </p:nvPicPr>
        <p:blipFill rotWithShape="1">
          <a:blip r:embed="rId3">
            <a:alphaModFix/>
          </a:blip>
          <a:srcRect l="13911" r="14084"/>
          <a:stretch/>
        </p:blipFill>
        <p:spPr>
          <a:xfrm>
            <a:off x="5956475" y="1937700"/>
            <a:ext cx="1982076" cy="1105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156703a3848_1_125"/>
          <p:cNvPicPr preferRelativeResize="0"/>
          <p:nvPr/>
        </p:nvPicPr>
        <p:blipFill rotWithShape="1">
          <a:blip r:embed="rId7">
            <a:alphaModFix/>
          </a:blip>
          <a:srcRect l="12194" r="11638"/>
          <a:stretch/>
        </p:blipFill>
        <p:spPr>
          <a:xfrm>
            <a:off x="3371075" y="3568388"/>
            <a:ext cx="1982076" cy="10445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g156703a3848_1_125"/>
          <p:cNvGrpSpPr/>
          <p:nvPr/>
        </p:nvGrpSpPr>
        <p:grpSpPr>
          <a:xfrm>
            <a:off x="785663" y="1937700"/>
            <a:ext cx="1982088" cy="1105047"/>
            <a:chOff x="575038" y="2456800"/>
            <a:chExt cx="1982088" cy="1105047"/>
          </a:xfrm>
        </p:grpSpPr>
        <p:pic>
          <p:nvPicPr>
            <p:cNvPr id="338" name="Google Shape;338;g156703a3848_1_125"/>
            <p:cNvPicPr preferRelativeResize="0"/>
            <p:nvPr/>
          </p:nvPicPr>
          <p:blipFill rotWithShape="1">
            <a:blip r:embed="rId3">
              <a:alphaModFix/>
            </a:blip>
            <a:srcRect l="13911" r="14084"/>
            <a:stretch/>
          </p:blipFill>
          <p:spPr>
            <a:xfrm>
              <a:off x="575038" y="2456800"/>
              <a:ext cx="1982076" cy="11050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9" name="Google Shape;339;g156703a3848_1_125"/>
            <p:cNvGrpSpPr/>
            <p:nvPr/>
          </p:nvGrpSpPr>
          <p:grpSpPr>
            <a:xfrm>
              <a:off x="575050" y="2556225"/>
              <a:ext cx="1982076" cy="906175"/>
              <a:chOff x="1119875" y="1964625"/>
              <a:chExt cx="1982076" cy="906175"/>
            </a:xfrm>
          </p:grpSpPr>
          <p:pic>
            <p:nvPicPr>
              <p:cNvPr id="340" name="Google Shape;340;g156703a3848_1_125"/>
              <p:cNvPicPr preferRelativeResize="0"/>
              <p:nvPr/>
            </p:nvPicPr>
            <p:blipFill rotWithShape="1">
              <a:blip r:embed="rId4">
                <a:alphaModFix/>
              </a:blip>
              <a:srcRect l="17431" t="15692" r="21406" b="14654"/>
              <a:stretch/>
            </p:blipFill>
            <p:spPr>
              <a:xfrm>
                <a:off x="1119875" y="1964625"/>
                <a:ext cx="1982076" cy="90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" name="Google Shape;341;g156703a3848_1_125"/>
              <p:cNvPicPr preferRelativeResize="0"/>
              <p:nvPr/>
            </p:nvPicPr>
            <p:blipFill rotWithShape="1">
              <a:blip r:embed="rId5">
                <a:alphaModFix/>
              </a:blip>
              <a:srcRect l="9124" t="15440" r="9555"/>
              <a:stretch/>
            </p:blipFill>
            <p:spPr>
              <a:xfrm>
                <a:off x="1193075" y="2034563"/>
                <a:ext cx="1835674" cy="76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42" name="Google Shape;342;g156703a3848_1_125"/>
          <p:cNvGrpSpPr/>
          <p:nvPr/>
        </p:nvGrpSpPr>
        <p:grpSpPr>
          <a:xfrm>
            <a:off x="5956475" y="3538150"/>
            <a:ext cx="1982077" cy="1105047"/>
            <a:chOff x="6039475" y="2972525"/>
            <a:chExt cx="1982077" cy="1105047"/>
          </a:xfrm>
        </p:grpSpPr>
        <p:pic>
          <p:nvPicPr>
            <p:cNvPr id="343" name="Google Shape;343;g156703a3848_1_125"/>
            <p:cNvPicPr preferRelativeResize="0"/>
            <p:nvPr/>
          </p:nvPicPr>
          <p:blipFill rotWithShape="1">
            <a:blip r:embed="rId3">
              <a:alphaModFix/>
            </a:blip>
            <a:srcRect l="13911" r="14084"/>
            <a:stretch/>
          </p:blipFill>
          <p:spPr>
            <a:xfrm>
              <a:off x="6039475" y="2972525"/>
              <a:ext cx="1982076" cy="1105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g156703a3848_1_125"/>
            <p:cNvPicPr preferRelativeResize="0"/>
            <p:nvPr/>
          </p:nvPicPr>
          <p:blipFill rotWithShape="1">
            <a:blip r:embed="rId8">
              <a:alphaModFix/>
            </a:blip>
            <a:srcRect l="17224" t="28991" r="17355" b="12780"/>
            <a:stretch/>
          </p:blipFill>
          <p:spPr>
            <a:xfrm>
              <a:off x="6039476" y="3182325"/>
              <a:ext cx="1982076" cy="7551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g156703a3848_1_125"/>
          <p:cNvGrpSpPr/>
          <p:nvPr/>
        </p:nvGrpSpPr>
        <p:grpSpPr>
          <a:xfrm>
            <a:off x="785675" y="3538163"/>
            <a:ext cx="1982076" cy="1105047"/>
            <a:chOff x="526750" y="2093800"/>
            <a:chExt cx="1982076" cy="1105047"/>
          </a:xfrm>
        </p:grpSpPr>
        <p:pic>
          <p:nvPicPr>
            <p:cNvPr id="346" name="Google Shape;346;g156703a3848_1_125"/>
            <p:cNvPicPr preferRelativeResize="0"/>
            <p:nvPr/>
          </p:nvPicPr>
          <p:blipFill rotWithShape="1">
            <a:blip r:embed="rId3">
              <a:alphaModFix/>
            </a:blip>
            <a:srcRect l="13911" r="14084"/>
            <a:stretch/>
          </p:blipFill>
          <p:spPr>
            <a:xfrm>
              <a:off x="526750" y="2093800"/>
              <a:ext cx="1982076" cy="1105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g156703a3848_1_125"/>
            <p:cNvPicPr preferRelativeResize="0"/>
            <p:nvPr/>
          </p:nvPicPr>
          <p:blipFill rotWithShape="1">
            <a:blip r:embed="rId9">
              <a:alphaModFix/>
            </a:blip>
            <a:srcRect l="10000" t="10071" r="15143"/>
            <a:stretch/>
          </p:blipFill>
          <p:spPr>
            <a:xfrm>
              <a:off x="526750" y="2168375"/>
              <a:ext cx="1982076" cy="955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56703a3848_1_166"/>
          <p:cNvSpPr/>
          <p:nvPr/>
        </p:nvSpPr>
        <p:spPr>
          <a:xfrm>
            <a:off x="5486400" y="1081646"/>
            <a:ext cx="3267300" cy="177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3" name="Google Shape;353;g156703a3848_1_166"/>
          <p:cNvPicPr preferRelativeResize="0"/>
          <p:nvPr/>
        </p:nvPicPr>
        <p:blipFill rotWithShape="1">
          <a:blip r:embed="rId3">
            <a:alphaModFix/>
          </a:blip>
          <a:srcRect r="2439" b="12372"/>
          <a:stretch/>
        </p:blipFill>
        <p:spPr>
          <a:xfrm>
            <a:off x="5749013" y="1114846"/>
            <a:ext cx="2742075" cy="1712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156703a3848_1_166"/>
          <p:cNvSpPr/>
          <p:nvPr/>
        </p:nvSpPr>
        <p:spPr>
          <a:xfrm>
            <a:off x="348475" y="1042416"/>
            <a:ext cx="3267300" cy="184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156703a3848_1_16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56" name="Google Shape;356;g156703a3848_1_166"/>
          <p:cNvSpPr txBox="1"/>
          <p:nvPr/>
        </p:nvSpPr>
        <p:spPr>
          <a:xfrm>
            <a:off x="219456" y="237744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手勢操作</a:t>
            </a:r>
            <a:endParaRPr sz="36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357" name="Google Shape;357;g156703a3848_1_166"/>
          <p:cNvSpPr txBox="1"/>
          <p:nvPr/>
        </p:nvSpPr>
        <p:spPr>
          <a:xfrm>
            <a:off x="1348075" y="2887078"/>
            <a:ext cx="1268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Source Sans Pro"/>
              </a:rPr>
              <a:t>移動滑鼠</a:t>
            </a:r>
            <a:endParaRPr sz="2000" b="1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sp>
        <p:nvSpPr>
          <p:cNvPr id="358" name="Google Shape;358;g156703a3848_1_166"/>
          <p:cNvSpPr txBox="1"/>
          <p:nvPr/>
        </p:nvSpPr>
        <p:spPr>
          <a:xfrm>
            <a:off x="4164792" y="2576176"/>
            <a:ext cx="753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Source Sans Pro"/>
              </a:rPr>
              <a:t>點擊</a:t>
            </a:r>
            <a:endParaRPr sz="2000" b="1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sp>
        <p:nvSpPr>
          <p:cNvPr id="359" name="Google Shape;359;g156703a3848_1_166"/>
          <p:cNvSpPr txBox="1"/>
          <p:nvPr/>
        </p:nvSpPr>
        <p:spPr>
          <a:xfrm>
            <a:off x="6743400" y="2887072"/>
            <a:ext cx="753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Source Sans Pro"/>
              </a:rPr>
              <a:t>拖曳</a:t>
            </a:r>
            <a:endParaRPr sz="2000" b="1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pic>
        <p:nvPicPr>
          <p:cNvPr id="360" name="Google Shape;360;g156703a3848_1_166"/>
          <p:cNvPicPr preferRelativeResize="0"/>
          <p:nvPr/>
        </p:nvPicPr>
        <p:blipFill rotWithShape="1">
          <a:blip r:embed="rId4">
            <a:alphaModFix/>
          </a:blip>
          <a:srcRect r="5015" b="5446"/>
          <a:stretch/>
        </p:blipFill>
        <p:spPr>
          <a:xfrm>
            <a:off x="625538" y="1074750"/>
            <a:ext cx="2713174" cy="17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56703a3848_1_166"/>
          <p:cNvPicPr preferRelativeResize="0"/>
          <p:nvPr/>
        </p:nvPicPr>
        <p:blipFill rotWithShape="1">
          <a:blip r:embed="rId5">
            <a:alphaModFix/>
          </a:blip>
          <a:srcRect r="32759" b="12041"/>
          <a:stretch/>
        </p:blipFill>
        <p:spPr>
          <a:xfrm>
            <a:off x="3058900" y="3123350"/>
            <a:ext cx="2175799" cy="17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56703a3848_1_166"/>
          <p:cNvPicPr preferRelativeResize="0"/>
          <p:nvPr/>
        </p:nvPicPr>
        <p:blipFill rotWithShape="1">
          <a:blip r:embed="rId5">
            <a:alphaModFix/>
          </a:blip>
          <a:srcRect l="68104" r="4496" b="12041"/>
          <a:stretch/>
        </p:blipFill>
        <p:spPr>
          <a:xfrm>
            <a:off x="5170325" y="3253050"/>
            <a:ext cx="867701" cy="167574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56703a3848_1_166"/>
          <p:cNvSpPr/>
          <p:nvPr/>
        </p:nvSpPr>
        <p:spPr>
          <a:xfrm>
            <a:off x="2907792" y="2987841"/>
            <a:ext cx="3267300" cy="1983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56703a3848_1_139"/>
          <p:cNvSpPr/>
          <p:nvPr/>
        </p:nvSpPr>
        <p:spPr>
          <a:xfrm>
            <a:off x="5486400" y="1077666"/>
            <a:ext cx="3267300" cy="177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56703a3848_1_139"/>
          <p:cNvSpPr/>
          <p:nvPr/>
        </p:nvSpPr>
        <p:spPr>
          <a:xfrm>
            <a:off x="348475" y="1042416"/>
            <a:ext cx="3267300" cy="184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0" name="Google Shape;370;g156703a3848_1_139"/>
          <p:cNvPicPr preferRelativeResize="0"/>
          <p:nvPr/>
        </p:nvPicPr>
        <p:blipFill rotWithShape="1">
          <a:blip r:embed="rId3">
            <a:alphaModFix/>
          </a:blip>
          <a:srcRect b="10506"/>
          <a:stretch/>
        </p:blipFill>
        <p:spPr>
          <a:xfrm>
            <a:off x="630412" y="1077666"/>
            <a:ext cx="2703426" cy="177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156703a3848_1_139"/>
          <p:cNvSpPr txBox="1">
            <a:spLocks noGrp="1"/>
          </p:cNvSpPr>
          <p:nvPr>
            <p:ph type="sldNum" idx="12"/>
          </p:nvPr>
        </p:nvSpPr>
        <p:spPr>
          <a:xfrm>
            <a:off x="8404384" y="439470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72" name="Google Shape;372;g156703a3848_1_139"/>
          <p:cNvSpPr txBox="1"/>
          <p:nvPr/>
        </p:nvSpPr>
        <p:spPr>
          <a:xfrm>
            <a:off x="219456" y="237744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手勢操作</a:t>
            </a:r>
            <a:endParaRPr sz="36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373" name="Google Shape;373;g156703a3848_1_139"/>
          <p:cNvSpPr/>
          <p:nvPr/>
        </p:nvSpPr>
        <p:spPr>
          <a:xfrm>
            <a:off x="2907792" y="2987841"/>
            <a:ext cx="3267300" cy="1983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156703a3848_1_139"/>
          <p:cNvSpPr txBox="1"/>
          <p:nvPr/>
        </p:nvSpPr>
        <p:spPr>
          <a:xfrm>
            <a:off x="1351821" y="2887078"/>
            <a:ext cx="126060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Source Sans Pro"/>
              </a:rPr>
              <a:t>往後選取</a:t>
            </a:r>
            <a:endParaRPr sz="2000" b="1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sp>
        <p:nvSpPr>
          <p:cNvPr id="375" name="Google Shape;375;g156703a3848_1_139"/>
          <p:cNvSpPr txBox="1"/>
          <p:nvPr/>
        </p:nvSpPr>
        <p:spPr>
          <a:xfrm>
            <a:off x="3919092" y="2566278"/>
            <a:ext cx="1244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Source Sans Pro"/>
              </a:rPr>
              <a:t>往前選取</a:t>
            </a:r>
            <a:endParaRPr sz="2000" b="1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sp>
        <p:nvSpPr>
          <p:cNvPr id="376" name="Google Shape;376;g156703a3848_1_139"/>
          <p:cNvSpPr txBox="1"/>
          <p:nvPr/>
        </p:nvSpPr>
        <p:spPr>
          <a:xfrm>
            <a:off x="6522900" y="2887078"/>
            <a:ext cx="1194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Source Sans Pro"/>
              </a:rPr>
              <a:t>Enter鍵</a:t>
            </a:r>
            <a:endParaRPr sz="2000" b="1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pic>
        <p:nvPicPr>
          <p:cNvPr id="377" name="Google Shape;377;g156703a3848_1_139"/>
          <p:cNvPicPr preferRelativeResize="0"/>
          <p:nvPr/>
        </p:nvPicPr>
        <p:blipFill rotWithShape="1">
          <a:blip r:embed="rId4">
            <a:alphaModFix/>
          </a:blip>
          <a:srcRect l="17729" t="30633" r="43544" b="66090"/>
          <a:stretch/>
        </p:blipFill>
        <p:spPr>
          <a:xfrm>
            <a:off x="882125" y="1402603"/>
            <a:ext cx="1417100" cy="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56703a3848_1_139"/>
          <p:cNvPicPr preferRelativeResize="0"/>
          <p:nvPr/>
        </p:nvPicPr>
        <p:blipFill rotWithShape="1">
          <a:blip r:embed="rId5">
            <a:alphaModFix/>
          </a:blip>
          <a:srcRect b="9502"/>
          <a:stretch/>
        </p:blipFill>
        <p:spPr>
          <a:xfrm>
            <a:off x="3163177" y="3079096"/>
            <a:ext cx="2756530" cy="18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56703a3848_1_139"/>
          <p:cNvPicPr preferRelativeResize="0"/>
          <p:nvPr/>
        </p:nvPicPr>
        <p:blipFill rotWithShape="1">
          <a:blip r:embed="rId6">
            <a:alphaModFix/>
          </a:blip>
          <a:srcRect b="11645"/>
          <a:stretch/>
        </p:blipFill>
        <p:spPr>
          <a:xfrm>
            <a:off x="5808950" y="1108835"/>
            <a:ext cx="2622201" cy="171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58337e83f7_4_7"/>
          <p:cNvSpPr txBox="1">
            <a:spLocks noGrp="1"/>
          </p:cNvSpPr>
          <p:nvPr>
            <p:ph type="title"/>
          </p:nvPr>
        </p:nvSpPr>
        <p:spPr>
          <a:xfrm>
            <a:off x="53712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系統特色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385" name="Google Shape;385;g158337e83f7_4_7"/>
          <p:cNvSpPr txBox="1">
            <a:spLocks noGrp="1"/>
          </p:cNvSpPr>
          <p:nvPr>
            <p:ph type="body" idx="1"/>
          </p:nvPr>
        </p:nvSpPr>
        <p:spPr>
          <a:xfrm>
            <a:off x="740675" y="136245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使用投影布幕呈現出的影像更清晰明亮與生動</a:t>
            </a:r>
            <a:r>
              <a:rPr lang="en" sz="195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，能更具體了解商品外觀</a:t>
            </a:r>
            <a:r>
              <a:rPr lang="en" sz="195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195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戒指和手皆由模型製成，不須直接碰觸即可瀏覽商品外觀</a:t>
            </a:r>
            <a:endParaRPr sz="195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195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精準偵測手部動作，以非接觸方式執行點擊、拖曳等功能，並且能旋轉商品及模擬配戴</a:t>
            </a:r>
            <a:r>
              <a:rPr lang="en" sz="195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195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195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以偵測到的數值模擬出和使用者相似的手部模型</a:t>
            </a:r>
            <a:r>
              <a:rPr lang="en" sz="195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195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386" name="Google Shape;386;g158337e83f7_4_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58337e83f7_4_13"/>
          <p:cNvSpPr txBox="1">
            <a:spLocks noGrp="1"/>
          </p:cNvSpPr>
          <p:nvPr>
            <p:ph type="title"/>
          </p:nvPr>
        </p:nvSpPr>
        <p:spPr>
          <a:xfrm>
            <a:off x="58752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系統貢獻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392" name="Google Shape;392;g158337e83f7_4_13"/>
          <p:cNvSpPr txBox="1">
            <a:spLocks noGrp="1"/>
          </p:cNvSpPr>
          <p:nvPr>
            <p:ph type="body" idx="1"/>
          </p:nvPr>
        </p:nvSpPr>
        <p:spPr>
          <a:xfrm>
            <a:off x="741425" y="1360100"/>
            <a:ext cx="75717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商品在平台中整合，使店家增加一個銷售商品的管道</a:t>
            </a:r>
            <a:r>
              <a:rPr lang="en" sz="20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使用者能夠在不需實體接觸的狀況下操作介面，減少接觸性傳染風險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消費者也可以選擇不出門，在線上自行使用此系統</a:t>
            </a:r>
            <a:r>
              <a:rPr lang="en" sz="20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將平常放在展示櫃的商品以新穎的方式呈現在顧客眼前，增加互動性及趣味性</a:t>
            </a:r>
            <a:r>
              <a:rPr lang="en" sz="20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393" name="Google Shape;393;g158337e83f7_4_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8337e83f7_4_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99" name="Google Shape;399;g158337e83f7_4_19"/>
          <p:cNvSpPr txBox="1"/>
          <p:nvPr/>
        </p:nvSpPr>
        <p:spPr>
          <a:xfrm>
            <a:off x="1679423" y="2220450"/>
            <a:ext cx="54840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4800" b="1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謝謝聆聽</a:t>
            </a:r>
            <a:endParaRPr sz="4800" b="1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88641cb69_0_8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05" name="Google Shape;405;g1588641cb69_0_82"/>
          <p:cNvSpPr txBox="1"/>
          <p:nvPr/>
        </p:nvSpPr>
        <p:spPr>
          <a:xfrm>
            <a:off x="1679423" y="2220450"/>
            <a:ext cx="54840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4800" b="1" dirty="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Q&amp;A</a:t>
            </a:r>
            <a:endParaRPr sz="4800" b="1" dirty="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466344" y="347472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三大訴求</a:t>
            </a:r>
            <a:endParaRPr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410700" y="4311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6876"/>
              </a:solidFill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3279509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683338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​</a:t>
            </a:r>
            <a:endParaRPr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5888005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336988" y="1965960"/>
            <a:ext cx="34071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商家</a:t>
            </a:r>
            <a:endParaRPr sz="26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網站展示商品樣貌</a:t>
            </a:r>
            <a:r>
              <a:rPr lang="en" sz="20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、</a:t>
            </a:r>
            <a:endParaRPr lang="zh-TW" altLang="en-US"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資訊</a:t>
            </a:r>
          </a:p>
        </p:txBody>
      </p:sp>
      <p:sp>
        <p:nvSpPr>
          <p:cNvPr id="121" name="Google Shape;121;p4"/>
          <p:cNvSpPr txBox="1"/>
          <p:nvPr/>
        </p:nvSpPr>
        <p:spPr>
          <a:xfrm>
            <a:off x="5745188" y="1965960"/>
            <a:ext cx="30000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模擬配戴</a:t>
            </a:r>
            <a:endParaRPr sz="26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建出3D虛擬手掌，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佩戴選定的戒指模型</a:t>
            </a:r>
            <a:r>
              <a:rPr lang="en" sz="2000" b="1" dirty="0">
                <a:highlight>
                  <a:srgbClr val="EDEBE9"/>
                </a:highlight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3200400" y="1965960"/>
            <a:ext cx="30000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消費者</a:t>
            </a:r>
            <a:endParaRPr sz="26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在不需實體接觸的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狀況下瀏覽商品</a:t>
            </a:r>
            <a:endParaRPr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6703a3848_1_7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8" name="Google Shape;128;g156703a3848_1_76"/>
          <p:cNvSpPr txBox="1"/>
          <p:nvPr/>
        </p:nvSpPr>
        <p:spPr>
          <a:xfrm>
            <a:off x="466344" y="347472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工具</a:t>
            </a:r>
            <a:endParaRPr sz="16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29" name="Google Shape;129;g156703a3848_1_76"/>
          <p:cNvSpPr txBox="1"/>
          <p:nvPr/>
        </p:nvSpPr>
        <p:spPr>
          <a:xfrm>
            <a:off x="410700" y="4311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6876"/>
              </a:solidFill>
            </a:endParaRPr>
          </a:p>
        </p:txBody>
      </p:sp>
      <p:sp>
        <p:nvSpPr>
          <p:cNvPr id="130" name="Google Shape;130;g156703a3848_1_76"/>
          <p:cNvSpPr/>
          <p:nvPr/>
        </p:nvSpPr>
        <p:spPr>
          <a:xfrm>
            <a:off x="3279509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" name="Google Shape;131;g156703a3848_1_76"/>
          <p:cNvSpPr/>
          <p:nvPr/>
        </p:nvSpPr>
        <p:spPr>
          <a:xfrm>
            <a:off x="683338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​</a:t>
            </a:r>
            <a:endParaRPr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" name="Google Shape;132;g156703a3848_1_76"/>
          <p:cNvSpPr/>
          <p:nvPr/>
        </p:nvSpPr>
        <p:spPr>
          <a:xfrm>
            <a:off x="5888005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3" name="Google Shape;133;g156703a3848_1_76"/>
          <p:cNvSpPr txBox="1"/>
          <p:nvPr/>
        </p:nvSpPr>
        <p:spPr>
          <a:xfrm>
            <a:off x="336988" y="2430028"/>
            <a:ext cx="34071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3ds Max</a:t>
            </a:r>
            <a:endParaRPr sz="26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134" name="Google Shape;134;g156703a3848_1_76"/>
          <p:cNvSpPr txBox="1"/>
          <p:nvPr/>
        </p:nvSpPr>
        <p:spPr>
          <a:xfrm>
            <a:off x="5789913" y="2430028"/>
            <a:ext cx="3000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PyCharm</a:t>
            </a:r>
            <a:endParaRPr sz="26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135" name="Google Shape;135;g156703a3848_1_76"/>
          <p:cNvSpPr txBox="1"/>
          <p:nvPr/>
        </p:nvSpPr>
        <p:spPr>
          <a:xfrm>
            <a:off x="3136700" y="2430028"/>
            <a:ext cx="3000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MySQL</a:t>
            </a:r>
            <a:endParaRPr sz="2600" b="1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6491aeda8_0_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1" name="Google Shape;141;g156491aeda8_0_19"/>
          <p:cNvSpPr txBox="1"/>
          <p:nvPr/>
        </p:nvSpPr>
        <p:spPr>
          <a:xfrm>
            <a:off x="466344" y="347472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系統介紹影片</a:t>
            </a:r>
            <a:r>
              <a:rPr lang="zh-TW" altLang="en-US" sz="8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r>
              <a:rPr lang="en" altLang="zh-TW" sz="8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  <a:hlinkClick r:id="rId4"/>
              </a:rPr>
              <a:t>https://</a:t>
            </a:r>
            <a:r>
              <a:rPr lang="en" altLang="zh-TW" sz="8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  <a:hlinkClick r:id="rId4"/>
              </a:rPr>
              <a:t>www.youtube.com</a:t>
            </a:r>
            <a:r>
              <a:rPr lang="en" altLang="zh-TW" sz="8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  <a:hlinkClick r:id="rId4"/>
              </a:rPr>
              <a:t>/</a:t>
            </a:r>
            <a:r>
              <a:rPr lang="en" altLang="zh-TW" sz="8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  <a:hlinkClick r:id="rId4"/>
              </a:rPr>
              <a:t>watch?v</a:t>
            </a:r>
            <a:r>
              <a:rPr lang="en" altLang="zh-TW" sz="8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  <a:hlinkClick r:id="rId4"/>
              </a:rPr>
              <a:t>=mgbe_Iz0JK0&amp;ab_channel=%E5%90%B3%E4%BD%B3%E7%91%A9</a:t>
            </a:r>
            <a:endParaRPr sz="8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42" name="Google Shape;142;g156491aeda8_0_19"/>
          <p:cNvSpPr txBox="1"/>
          <p:nvPr/>
        </p:nvSpPr>
        <p:spPr>
          <a:xfrm>
            <a:off x="410700" y="4311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6876"/>
              </a:solidFill>
            </a:endParaRPr>
          </a:p>
        </p:txBody>
      </p:sp>
      <p:pic>
        <p:nvPicPr>
          <p:cNvPr id="3" name="線上媒體 2" descr="第三組 愛不飾手">
            <a:hlinkClick r:id="" action="ppaction://media"/>
            <a:extLst>
              <a:ext uri="{FF2B5EF4-FFF2-40B4-BE49-F238E27FC236}">
                <a16:creationId xmlns:a16="http://schemas.microsoft.com/office/drawing/2014/main" id="{A6640B14-2809-1547-DDD9-BD40926290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34176" y="909495"/>
            <a:ext cx="7313665" cy="4132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6491aeda8_0_31"/>
          <p:cNvSpPr txBox="1">
            <a:spLocks noGrp="1"/>
          </p:cNvSpPr>
          <p:nvPr>
            <p:ph type="sldNum" idx="12"/>
          </p:nvPr>
        </p:nvSpPr>
        <p:spPr>
          <a:xfrm>
            <a:off x="8359634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8" name="Google Shape;148;g156491aeda8_0_31"/>
          <p:cNvSpPr txBox="1"/>
          <p:nvPr/>
        </p:nvSpPr>
        <p:spPr>
          <a:xfrm>
            <a:off x="466344" y="346195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系統操作介面</a:t>
            </a:r>
            <a:endParaRPr sz="16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49" name="Google Shape;149;g156491aeda8_0_31"/>
          <p:cNvSpPr/>
          <p:nvPr/>
        </p:nvSpPr>
        <p:spPr>
          <a:xfrm>
            <a:off x="1418538" y="1323950"/>
            <a:ext cx="2862600" cy="304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156491aeda8_0_31"/>
          <p:cNvSpPr/>
          <p:nvPr/>
        </p:nvSpPr>
        <p:spPr>
          <a:xfrm>
            <a:off x="4773363" y="1323950"/>
            <a:ext cx="2862600" cy="304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156491aeda8_0_31"/>
          <p:cNvSpPr/>
          <p:nvPr/>
        </p:nvSpPr>
        <p:spPr>
          <a:xfrm>
            <a:off x="1477500" y="1386500"/>
            <a:ext cx="2744700" cy="2916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156491aeda8_0_31"/>
          <p:cNvSpPr txBox="1"/>
          <p:nvPr/>
        </p:nvSpPr>
        <p:spPr>
          <a:xfrm>
            <a:off x="2040288" y="2506100"/>
            <a:ext cx="1619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顧客端</a:t>
            </a:r>
            <a:endParaRPr sz="32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153" name="Google Shape;153;g156491aeda8_0_31"/>
          <p:cNvSpPr/>
          <p:nvPr/>
        </p:nvSpPr>
        <p:spPr>
          <a:xfrm>
            <a:off x="4832325" y="1386500"/>
            <a:ext cx="2744700" cy="2916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56491aeda8_0_31"/>
          <p:cNvSpPr txBox="1"/>
          <p:nvPr/>
        </p:nvSpPr>
        <p:spPr>
          <a:xfrm>
            <a:off x="5247663" y="2506100"/>
            <a:ext cx="1914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廠商端</a:t>
            </a:r>
            <a:endParaRPr sz="32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6491aeda8_0_4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43" name="Google Shape;243;g156491aeda8_0_43"/>
          <p:cNvSpPr txBox="1"/>
          <p:nvPr/>
        </p:nvSpPr>
        <p:spPr>
          <a:xfrm>
            <a:off x="3541646" y="2220450"/>
            <a:ext cx="2060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4800" b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廠商端</a:t>
            </a:r>
            <a:endParaRPr sz="4800" b="1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3914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58257929fd_0_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80" name="Google Shape;180;g158257929fd_0_27"/>
          <p:cNvPicPr preferRelativeResize="0"/>
          <p:nvPr/>
        </p:nvPicPr>
        <p:blipFill rotWithShape="1">
          <a:blip r:embed="rId3">
            <a:alphaModFix/>
          </a:blip>
          <a:srcRect t="298" b="288"/>
          <a:stretch/>
        </p:blipFill>
        <p:spPr>
          <a:xfrm>
            <a:off x="588937" y="724425"/>
            <a:ext cx="7966126" cy="43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58257929fd_0_27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加入會員</a:t>
            </a:r>
            <a:endParaRPr sz="11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8371762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237</Words>
  <Application>Microsoft Macintosh PowerPoint</Application>
  <PresentationFormat>如螢幕大小 (16:9)</PresentationFormat>
  <Paragraphs>130</Paragraphs>
  <Slides>38</Slides>
  <Notes>38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5" baseType="lpstr">
      <vt:lpstr>DFKai-SB</vt:lpstr>
      <vt:lpstr>DFKai-SB</vt:lpstr>
      <vt:lpstr>Microsoft JhengHei</vt:lpstr>
      <vt:lpstr>Roboto Slab</vt:lpstr>
      <vt:lpstr>Source Sans Pro</vt:lpstr>
      <vt:lpstr>Arial</vt:lpstr>
      <vt:lpstr>Cordelia template</vt:lpstr>
      <vt:lpstr>愛不「飾」手   -浮空投影 戒指穿戴展示系統</vt:lpstr>
      <vt:lpstr>目錄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系統特色</vt:lpstr>
      <vt:lpstr>系統貢獻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愛不「飾」手</dc:title>
  <dc:creator>Mylie Kuo</dc:creator>
  <cp:lastModifiedBy>Microsoft Office User</cp:lastModifiedBy>
  <cp:revision>17</cp:revision>
  <dcterms:modified xsi:type="dcterms:W3CDTF">2022-09-20T08:39:44Z</dcterms:modified>
</cp:coreProperties>
</file>